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95" r:id="rId3"/>
    <p:sldId id="271" r:id="rId4"/>
    <p:sldId id="280" r:id="rId5"/>
    <p:sldId id="275" r:id="rId6"/>
    <p:sldId id="276" r:id="rId7"/>
    <p:sldId id="279" r:id="rId8"/>
    <p:sldId id="278" r:id="rId9"/>
    <p:sldId id="285" r:id="rId10"/>
    <p:sldId id="286" r:id="rId11"/>
    <p:sldId id="272" r:id="rId12"/>
    <p:sldId id="281" r:id="rId13"/>
    <p:sldId id="282" r:id="rId14"/>
    <p:sldId id="273" r:id="rId15"/>
    <p:sldId id="287" r:id="rId16"/>
    <p:sldId id="288" r:id="rId17"/>
    <p:sldId id="289" r:id="rId18"/>
    <p:sldId id="283" r:id="rId19"/>
    <p:sldId id="291" r:id="rId20"/>
    <p:sldId id="292" r:id="rId21"/>
    <p:sldId id="277" r:id="rId22"/>
    <p:sldId id="290" r:id="rId23"/>
    <p:sldId id="294" r:id="rId24"/>
    <p:sldId id="293" r:id="rId25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49"/>
    <p:restoredTop sz="94740"/>
  </p:normalViewPr>
  <p:slideViewPr>
    <p:cSldViewPr snapToGrid="0" snapToObjects="1">
      <p:cViewPr varScale="1">
        <p:scale>
          <a:sx n="114" d="100"/>
          <a:sy n="114" d="100"/>
        </p:scale>
        <p:origin x="16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2/5/20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png>
</file>

<file path=ppt/media/image7.png>
</file>

<file path=ppt/media/image70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2/5/20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43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95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98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61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53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51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89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7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82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3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9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1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98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53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21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1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5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2/5/20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BEE02D-8801-224F-ADDA-6092583381B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losest_pair_of_points_proble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aqR3G_NVoo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89BB-55A1-C841-B435-AEB7D49D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by “complete induction”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E65B3-B45B-D54A-ABFB-D97468501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T(n) = 2^n; it’s a good bet given the explosion of computations then prove by induction</a:t>
            </a:r>
          </a:p>
          <a:p>
            <a:r>
              <a:rPr lang="en-US" dirty="0"/>
              <a:t>Complete induction: Assume T(</a:t>
            </a:r>
            <a:r>
              <a:rPr lang="en-US" dirty="0" err="1"/>
              <a:t>i</a:t>
            </a:r>
            <a:r>
              <a:rPr lang="en-US" dirty="0"/>
              <a:t>)=2^i holds for all </a:t>
            </a:r>
            <a:r>
              <a:rPr lang="en-US" dirty="0" err="1"/>
              <a:t>i</a:t>
            </a:r>
            <a:r>
              <a:rPr lang="en-US" dirty="0"/>
              <a:t>&lt;n</a:t>
            </a:r>
          </a:p>
          <a:p>
            <a:r>
              <a:rPr lang="en-US" dirty="0"/>
              <a:t>Observe that we can rearrange: T(n+2) = k + T(n+1) + T(n)</a:t>
            </a:r>
          </a:p>
          <a:p>
            <a:r>
              <a:rPr lang="en-US" dirty="0"/>
              <a:t>Complete induction assumption lets us directly substitute:</a:t>
            </a:r>
          </a:p>
          <a:p>
            <a:r>
              <a:rPr lang="en-US" dirty="0"/>
              <a:t>T(n+2) = k + 2^(n+1) + 2^n = k + 2^1*2^n + 2^n = k + 2^n(2 + 1)</a:t>
            </a:r>
          </a:p>
          <a:p>
            <a:r>
              <a:rPr lang="en-US" dirty="0"/>
              <a:t>So T(n) = k + 3*2^n, which is O(2^n)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36B96B9-F27E-984B-A909-CAD65EAA82B4}"/>
              </a:ext>
            </a:extLst>
          </p:cNvPr>
          <p:cNvCxnSpPr>
            <a:cxnSpLocks/>
          </p:cNvCxnSpPr>
          <p:nvPr/>
        </p:nvCxnSpPr>
        <p:spPr>
          <a:xfrm flipH="1" flipV="1">
            <a:off x="9355873" y="3635299"/>
            <a:ext cx="379142" cy="200721"/>
          </a:xfrm>
          <a:prstGeom prst="straightConnector1">
            <a:avLst/>
          </a:prstGeom>
          <a:ln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0965F65-A8F3-7B46-9FCA-27C127D4FB94}"/>
              </a:ext>
            </a:extLst>
          </p:cNvPr>
          <p:cNvCxnSpPr>
            <a:cxnSpLocks/>
          </p:cNvCxnSpPr>
          <p:nvPr/>
        </p:nvCxnSpPr>
        <p:spPr>
          <a:xfrm flipV="1">
            <a:off x="9735015" y="3635299"/>
            <a:ext cx="152400" cy="200721"/>
          </a:xfrm>
          <a:prstGeom prst="straightConnector1">
            <a:avLst/>
          </a:prstGeom>
          <a:ln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3405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  <a:br>
              <a:rPr lang="en-US" dirty="0"/>
            </a:br>
            <a:r>
              <a:rPr lang="en-US" sz="2800" dirty="0"/>
              <a:t>(review from MSDS621)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652063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 or </a:t>
            </a:r>
            <a:r>
              <a:rPr lang="en-US" sz="2400" dirty="0" err="1"/>
              <a:t>subregions</a:t>
            </a:r>
            <a:endParaRPr lang="en-US" sz="2400" dirty="0"/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550792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The big idea</a:t>
            </a:r>
            <a:r>
              <a:rPr lang="en-US" dirty="0"/>
              <a:t>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closest pair of (</a:t>
            </a:r>
            <a:r>
              <a:rPr lang="en-US" dirty="0" err="1"/>
              <a:t>x,y</a:t>
            </a:r>
            <a:r>
              <a:rPr lang="en-US" dirty="0"/>
              <a:t>) points*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efficient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C2A59A-A9AD-0A47-93F3-584DCB5BCBA7}"/>
              </a:ext>
            </a:extLst>
          </p:cNvPr>
          <p:cNvSpPr txBox="1"/>
          <p:nvPr/>
        </p:nvSpPr>
        <p:spPr>
          <a:xfrm>
            <a:off x="133815" y="6311900"/>
            <a:ext cx="6930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*See </a:t>
            </a:r>
            <a:r>
              <a:rPr lang="en-US" dirty="0">
                <a:hlinkClick r:id="rId3"/>
              </a:rPr>
              <a:t>https://en.wikipedia.org/wiki/Closest_pair_of_points_problem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419469"/>
            <a:ext cx="10515600" cy="1325563"/>
          </a:xfrm>
        </p:spPr>
        <p:txBody>
          <a:bodyPr/>
          <a:lstStyle/>
          <a:p>
            <a:r>
              <a:rPr lang="en-US" dirty="0"/>
              <a:t>Merge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204" y="2687443"/>
            <a:ext cx="10789596" cy="3489519"/>
          </a:xfrm>
        </p:spPr>
        <p:txBody>
          <a:bodyPr>
            <a:normAutofit/>
          </a:bodyPr>
          <a:lstStyle/>
          <a:p>
            <a:r>
              <a:rPr lang="en-US" dirty="0"/>
              <a:t>The idea is to split</a:t>
            </a:r>
            <a:br>
              <a:rPr lang="en-US" dirty="0"/>
            </a:br>
            <a:r>
              <a:rPr lang="en-US" dirty="0"/>
              <a:t>currently active region in</a:t>
            </a:r>
            <a:br>
              <a:rPr lang="en-US" dirty="0"/>
            </a:br>
            <a:r>
              <a:rPr lang="en-US" dirty="0"/>
              <a:t>half,  sorting both the left</a:t>
            </a:r>
            <a:br>
              <a:rPr lang="en-US" dirty="0"/>
            </a:br>
            <a:r>
              <a:rPr lang="en-US" dirty="0"/>
              <a:t>and right </a:t>
            </a:r>
            <a:r>
              <a:rPr lang="en-US" dirty="0" err="1"/>
              <a:t>subregions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then merge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 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 be done in linear 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596C5B-A005-A94C-A8AB-E7BB7CAF3068}"/>
              </a:ext>
            </a:extLst>
          </p:cNvPr>
          <p:cNvSpPr/>
          <p:nvPr/>
        </p:nvSpPr>
        <p:spPr>
          <a:xfrm>
            <a:off x="167268" y="6311900"/>
            <a:ext cx="3403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/XaqR3G_NVoo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C7D206E3-29C6-214F-8797-09BC658F3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4124" y="0"/>
            <a:ext cx="7047876" cy="422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434A-9794-4E4F-BEB0-850FDBDD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is simple but efficient (</a:t>
            </a:r>
            <a:r>
              <a:rPr lang="en-US" dirty="0" err="1"/>
              <a:t>nlogn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4AD2-6985-614E-A008-DDE3CAD67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“sorted(left + right)” is cheating but used for simplicity here; merging two sorted lists is O(n)</a:t>
            </a:r>
          </a:p>
          <a:p>
            <a:r>
              <a:rPr lang="en-US" dirty="0"/>
              <a:t>(Note: constant on this is huge)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252F77-265C-6942-9693-51E365869BE6}"/>
              </a:ext>
            </a:extLst>
          </p:cNvPr>
          <p:cNvSpPr txBox="1"/>
          <p:nvPr/>
        </p:nvSpPr>
        <p:spPr>
          <a:xfrm>
            <a:off x="1338548" y="1434210"/>
            <a:ext cx="9514903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def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(A):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(A)==1: # sort one element in O(1)</a:t>
            </a:r>
          </a:p>
          <a:p>
            <a:r>
              <a:rPr lang="en-US" sz="2400" dirty="0">
                <a:latin typeface="Monaco" pitchFamily="2" charset="77"/>
              </a:rPr>
              <a:t>        return A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(A)==2: # sort two elements in O(1)</a:t>
            </a:r>
          </a:p>
          <a:p>
            <a:r>
              <a:rPr lang="en-US" sz="2400" dirty="0">
                <a:latin typeface="Monaco" pitchFamily="2" charset="77"/>
              </a:rPr>
              <a:t>        return A if A[0]&lt;A[1] else [A[1],A[0]]</a:t>
            </a:r>
          </a:p>
          <a:p>
            <a:r>
              <a:rPr lang="en-US" sz="2400" dirty="0">
                <a:latin typeface="Monaco" pitchFamily="2" charset="77"/>
              </a:rPr>
              <a:t>    mid = </a:t>
            </a:r>
            <a:r>
              <a:rPr lang="en-US" sz="2400" dirty="0" err="1">
                <a:latin typeface="Monaco" pitchFamily="2" charset="77"/>
              </a:rPr>
              <a:t>int</a:t>
            </a:r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(A)/2)</a:t>
            </a:r>
          </a:p>
          <a:p>
            <a:r>
              <a:rPr lang="en-US" sz="2400" dirty="0">
                <a:latin typeface="Monaco" pitchFamily="2" charset="77"/>
              </a:rPr>
              <a:t>    left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(A[:mid])</a:t>
            </a:r>
          </a:p>
          <a:p>
            <a:r>
              <a:rPr lang="en-US" sz="2400" dirty="0">
                <a:latin typeface="Monaco" pitchFamily="2" charset="77"/>
              </a:rPr>
              <a:t>    right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(A[mid:])</a:t>
            </a:r>
          </a:p>
          <a:p>
            <a:r>
              <a:rPr lang="en-US" sz="2400" dirty="0">
                <a:latin typeface="Monaco" pitchFamily="2" charset="77"/>
              </a:rPr>
              <a:t>    return sorted(left + right)</a:t>
            </a:r>
          </a:p>
        </p:txBody>
      </p:sp>
    </p:spTree>
    <p:extLst>
      <p:ext uri="{BB962C8B-B14F-4D97-AF65-F5344CB8AC3E}">
        <p14:creationId xmlns:p14="http://schemas.microsoft.com/office/powerpoint/2010/main" val="4270009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09EFD-238D-D746-9D7C-C4937502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write pow2(n)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CB1E8-13EC-9449-9E47-02E1D517C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77701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Compute 2^n recursively by multiplying 2 together n times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do iterative version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Ex</a:t>
            </a:r>
            <a:r>
              <a:rPr lang="en-US" dirty="0"/>
              <a:t>: What is the complexity of this?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5651B-CFDE-1E4B-BEBF-0DB84E9DD037}"/>
              </a:ext>
            </a:extLst>
          </p:cNvPr>
          <p:cNvSpPr txBox="1"/>
          <p:nvPr/>
        </p:nvSpPr>
        <p:spPr>
          <a:xfrm>
            <a:off x="3166536" y="2113615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pow2(n-1)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E986BC-B1BE-7644-9CF0-51E68E6C24AA}"/>
              </a:ext>
            </a:extLst>
          </p:cNvPr>
          <p:cNvSpPr txBox="1"/>
          <p:nvPr/>
        </p:nvSpPr>
        <p:spPr>
          <a:xfrm>
            <a:off x="2687653" y="3937735"/>
            <a:ext cx="5607812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v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range(n): v *= 2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E62581-1563-2045-BC39-6B04D173E6AD}"/>
              </a:ext>
            </a:extLst>
          </p:cNvPr>
          <p:cNvSpPr txBox="1"/>
          <p:nvPr/>
        </p:nvSpPr>
        <p:spPr>
          <a:xfrm>
            <a:off x="1092820" y="6010507"/>
            <a:ext cx="52075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T(n) = 1 + T(n-1)</a:t>
            </a:r>
          </a:p>
          <a:p>
            <a:r>
              <a:rPr lang="en-US" dirty="0"/>
              <a:t>        = 1 + 1 + 1 + T(n-3) = n*1 + 1 = n+1 =&gt; O(n)</a:t>
            </a:r>
          </a:p>
        </p:txBody>
      </p:sp>
    </p:spTree>
    <p:extLst>
      <p:ext uri="{BB962C8B-B14F-4D97-AF65-F5344CB8AC3E}">
        <p14:creationId xmlns:p14="http://schemas.microsoft.com/office/powerpoint/2010/main" val="17894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107C-D878-5243-BCD0-A0A2728F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do pow2 more efficiently?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D702A-82E3-D146-AB7D-C3AABAEF78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Divide and conquer; hint: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f>
                          <m:f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f>
                          <m:fPr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dirty="0"/>
                  <a:t> if n is even, else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2∗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d>
                          <m:dPr>
                            <m:begChr m:val="⌊"/>
                            <m:endChr m:val="⌋"/>
                            <m:ctrlPr>
                              <a:rPr lang="en-US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32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num>
                              <m:den>
                                <m:r>
                                  <a:rPr lang="en-US" sz="3200" i="1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den>
                            </m:f>
                          </m:e>
                        </m:d>
                      </m:sup>
                    </m:sSup>
                  </m:oMath>
                </a14:m>
                <a:endParaRPr lang="en-US" sz="3200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A non-recursive version would be awkward and hard to write!</a:t>
                </a:r>
              </a:p>
              <a:p>
                <a:r>
                  <a:rPr lang="en-US" b="1" dirty="0"/>
                  <a:t>Ex</a:t>
                </a:r>
                <a:r>
                  <a:rPr lang="en-US" dirty="0"/>
                  <a:t>: What is the complexity of this version?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AFD702A-82E3-D146-AB7D-C3AABAEF78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351338"/>
              </a:xfrm>
              <a:blipFill>
                <a:blip r:embed="rId3"/>
                <a:stretch>
                  <a:fillRect l="-965" b="-23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0B6E5D98-7DC0-1347-94D9-88801FC5BEC4}"/>
              </a:ext>
            </a:extLst>
          </p:cNvPr>
          <p:cNvSpPr txBox="1"/>
          <p:nvPr/>
        </p:nvSpPr>
        <p:spPr>
          <a:xfrm>
            <a:off x="3414758" y="2612956"/>
            <a:ext cx="5182833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half = pow2(n//2)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% 2==0: # if even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return half * half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half * half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94627B-81FE-8548-A7FD-DF078F57ED11}"/>
              </a:ext>
            </a:extLst>
          </p:cNvPr>
          <p:cNvSpPr txBox="1"/>
          <p:nvPr/>
        </p:nvSpPr>
        <p:spPr>
          <a:xfrm>
            <a:off x="1103971" y="6088566"/>
            <a:ext cx="66011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T(n) = k + T(n/2)</a:t>
            </a:r>
          </a:p>
          <a:p>
            <a:r>
              <a:rPr lang="en-US" dirty="0"/>
              <a:t>        = k + k + T(n/4) = k + k + k + T(n/8) = k log2(n) =&gt; O(</a:t>
            </a:r>
            <a:r>
              <a:rPr lang="en-US" dirty="0" err="1"/>
              <a:t>logn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7596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3647-3335-E84C-8AD0-35F98C53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Caching partial results with dynamic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B3B5DD-07E5-4649-872C-AA878E3D9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538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C00A35-4245-564D-A2B5-057767633ED2}"/>
              </a:ext>
            </a:extLst>
          </p:cNvPr>
          <p:cNvSpPr txBox="1"/>
          <p:nvPr/>
        </p:nvSpPr>
        <p:spPr>
          <a:xfrm>
            <a:off x="4134255" y="2286000"/>
            <a:ext cx="36186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 of this recursion material is </a:t>
            </a:r>
            <a:r>
              <a:rPr lang="en-US" b="1" dirty="0"/>
              <a:t>review</a:t>
            </a:r>
            <a:r>
              <a:rPr lang="en-US" dirty="0"/>
              <a:t> from MSDS621, but we’ll look much more deeply at recursion this time and consider the complexity analysis.</a:t>
            </a:r>
          </a:p>
        </p:txBody>
      </p:sp>
    </p:spTree>
    <p:extLst>
      <p:ext uri="{BB962C8B-B14F-4D97-AF65-F5344CB8AC3E}">
        <p14:creationId xmlns:p14="http://schemas.microsoft.com/office/powerpoint/2010/main" val="2089661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BBBA-7268-AD49-AAA0-DEB72CAEF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Dynamic programming </a:t>
            </a:r>
            <a:r>
              <a:rPr lang="en-US" dirty="0"/>
              <a:t>trades memory for speed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10220-9736-D347-B46A-D8E8EAF13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59429" cy="4351338"/>
          </a:xfrm>
        </p:spPr>
        <p:txBody>
          <a:bodyPr>
            <a:normAutofit/>
          </a:bodyPr>
          <a:lstStyle/>
          <a:p>
            <a:r>
              <a:rPr lang="en-US" dirty="0"/>
              <a:t>We can often can decompose a problem into subproblems and combine the partial results to form the overall result</a:t>
            </a:r>
          </a:p>
          <a:p>
            <a:r>
              <a:rPr lang="en-US" dirty="0"/>
              <a:t>If the same computation is repeated, it’s a candidate for dynamic programming</a:t>
            </a:r>
          </a:p>
          <a:p>
            <a:r>
              <a:rPr lang="en-US" dirty="0"/>
              <a:t>Dynamic programming is a terrible, meaningless name that simply means caching or </a:t>
            </a:r>
            <a:r>
              <a:rPr lang="en-US" i="1" dirty="0" err="1">
                <a:solidFill>
                  <a:srgbClr val="00B0F0"/>
                </a:solidFill>
              </a:rPr>
              <a:t>memoizing</a:t>
            </a:r>
            <a:r>
              <a:rPr lang="en-US" dirty="0"/>
              <a:t> partial results and using those to avoid redundant computations</a:t>
            </a:r>
          </a:p>
          <a:p>
            <a:r>
              <a:rPr lang="en-US" dirty="0"/>
              <a:t>Idea: compute “1+1+1+1”. That’s 4. If I append “+1”, what is sum?</a:t>
            </a:r>
          </a:p>
          <a:p>
            <a:r>
              <a:rPr lang="en-US" dirty="0"/>
              <a:t>You reused the 4 result hopefully; that’s dynamic programming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BB5CF2-42D7-8B44-A887-D624951B00F8}"/>
              </a:ext>
            </a:extLst>
          </p:cNvPr>
          <p:cNvSpPr/>
          <p:nvPr/>
        </p:nvSpPr>
        <p:spPr>
          <a:xfrm>
            <a:off x="193288" y="6311900"/>
            <a:ext cx="57949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/dynamic-programming</a:t>
            </a:r>
          </a:p>
        </p:txBody>
      </p:sp>
    </p:spTree>
    <p:extLst>
      <p:ext uri="{BB962C8B-B14F-4D97-AF65-F5344CB8AC3E}">
        <p14:creationId xmlns:p14="http://schemas.microsoft.com/office/powerpoint/2010/main" val="1384351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Example: 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292" t="-13333" b="-2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94D6-FF51-1044-85E4-099D5563A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7553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Make cache F of size n, working upwards, fill in 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cachefib</a:t>
            </a:r>
            <a:r>
              <a:rPr lang="en-US" dirty="0"/>
              <a:t>(1000) take 0.3s compared to fib(37) at 16.7s (wow)</a:t>
            </a:r>
          </a:p>
          <a:p>
            <a:r>
              <a:rPr lang="en-US" dirty="0"/>
              <a:t>Could even get away with saving 2 previous values I think</a:t>
            </a:r>
          </a:p>
          <a:p>
            <a:r>
              <a:rPr lang="en-US" dirty="0">
                <a:solidFill>
                  <a:srgbClr val="00B0F0"/>
                </a:solidFill>
              </a:rPr>
              <a:t>Algorithmic changes matter much more than code optimizations!!!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        #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cache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1489383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BC2D-4DDE-7344-A0D2-53C6DD95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use cache with recursive fib()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3BCCD-5ADC-554F-8A0D-C5CFFE290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recursive version is more natural; to make efficient record partial results and look in cache before computing anything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A7AF6-41FC-B548-846C-41932D3FDF02}"/>
              </a:ext>
            </a:extLst>
          </p:cNvPr>
          <p:cNvSpPr txBox="1"/>
          <p:nvPr/>
        </p:nvSpPr>
        <p:spPr>
          <a:xfrm>
            <a:off x="1474215" y="2963671"/>
            <a:ext cx="8942883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(n, memo = {}):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return if already computed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in memo: return memo[n]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(n-1, memo) +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(n-2, memo)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memo[n] = f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</a:t>
            </a:r>
            <a:r>
              <a:rPr lang="en-US" sz="2400" i="1" dirty="0" err="1">
                <a:latin typeface="Monaco" charset="0"/>
                <a:ea typeface="Monaco" charset="0"/>
                <a:cs typeface="Monaco" charset="0"/>
              </a:rPr>
              <a:t>memoize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 result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6E2BC0-7AAE-8943-9643-864034B971C7}"/>
              </a:ext>
            </a:extLst>
          </p:cNvPr>
          <p:cNvSpPr txBox="1"/>
          <p:nvPr/>
        </p:nvSpPr>
        <p:spPr>
          <a:xfrm>
            <a:off x="1081668" y="5942568"/>
            <a:ext cx="71256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(I pass memo around as </a:t>
            </a:r>
            <a:r>
              <a:rPr lang="en-US" sz="2200" dirty="0" err="1"/>
              <a:t>arg</a:t>
            </a:r>
            <a:r>
              <a:rPr lang="en-US" sz="2200" dirty="0"/>
              <a:t> to avoid a global variable)</a:t>
            </a:r>
          </a:p>
        </p:txBody>
      </p:sp>
    </p:spTree>
    <p:extLst>
      <p:ext uri="{BB962C8B-B14F-4D97-AF65-F5344CB8AC3E}">
        <p14:creationId xmlns:p14="http://schemas.microsoft.com/office/powerpoint/2010/main" val="39589895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4F178-7F1B-3D48-B6C6-D945A2425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Memoized</a:t>
            </a:r>
            <a:r>
              <a:rPr lang="en-US" dirty="0"/>
              <a:t> recursive function template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D91DF-87AC-C242-9BF0-EF5038E4A43C}"/>
              </a:ext>
            </a:extLst>
          </p:cNvPr>
          <p:cNvSpPr txBox="1"/>
          <p:nvPr/>
        </p:nvSpPr>
        <p:spPr>
          <a:xfrm>
            <a:off x="2009473" y="2477800"/>
            <a:ext cx="8071229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 as usual</a:t>
            </a:r>
          </a:p>
          <a:p>
            <a:r>
              <a:rPr lang="en-US" sz="2400" dirty="0"/>
              <a:t>    2. </a:t>
            </a:r>
            <a:r>
              <a:rPr lang="en-US" sz="2400" dirty="0">
                <a:solidFill>
                  <a:srgbClr val="00B0F0"/>
                </a:solidFill>
              </a:rPr>
              <a:t>return </a:t>
            </a:r>
            <a:r>
              <a:rPr lang="en-US" sz="2400" dirty="0" err="1">
                <a:solidFill>
                  <a:srgbClr val="00B0F0"/>
                </a:solidFill>
              </a:rPr>
              <a:t>memoized</a:t>
            </a:r>
            <a:r>
              <a:rPr lang="en-US" sz="2400" dirty="0">
                <a:solidFill>
                  <a:srgbClr val="00B0F0"/>
                </a:solidFill>
              </a:rPr>
              <a:t> result if available</a:t>
            </a:r>
          </a:p>
          <a:p>
            <a:r>
              <a:rPr lang="en-US" sz="2400" dirty="0"/>
              <a:t>    3.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4.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5. combine results and </a:t>
            </a:r>
            <a:r>
              <a:rPr lang="en-US" sz="2400" dirty="0" err="1">
                <a:solidFill>
                  <a:srgbClr val="00B0F0"/>
                </a:solidFill>
              </a:rPr>
              <a:t>memoize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sz="2400" dirty="0"/>
              <a:t>    6. return 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E114B9-8A42-5C47-85D7-C95444A74399}"/>
              </a:ext>
            </a:extLst>
          </p:cNvPr>
          <p:cNvSpPr txBox="1"/>
          <p:nvPr/>
        </p:nvSpPr>
        <p:spPr>
          <a:xfrm>
            <a:off x="2347345" y="5376744"/>
            <a:ext cx="74973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Blue regions differ from normal recursive function template</a:t>
            </a:r>
          </a:p>
        </p:txBody>
      </p:sp>
    </p:spTree>
    <p:extLst>
      <p:ext uri="{BB962C8B-B14F-4D97-AF65-F5344CB8AC3E}">
        <p14:creationId xmlns:p14="http://schemas.microsoft.com/office/powerpoint/2010/main" val="38732127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FA6F-A85F-9440-BAE0-D060DE859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Check out the recursion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A5D1-31A5-AB41-B7E9-E9256AD61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411B6A-8A99-7D43-A91D-D49FE6AC09E6}"/>
              </a:ext>
            </a:extLst>
          </p:cNvPr>
          <p:cNvSpPr/>
          <p:nvPr/>
        </p:nvSpPr>
        <p:spPr>
          <a:xfrm>
            <a:off x="1195040" y="2760147"/>
            <a:ext cx="1015876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https://</a:t>
            </a:r>
            <a:r>
              <a:rPr lang="en-US" sz="2200" dirty="0" err="1"/>
              <a:t>github.com</a:t>
            </a:r>
            <a:r>
              <a:rPr lang="en-US" sz="2200" dirty="0"/>
              <a:t>/</a:t>
            </a:r>
            <a:r>
              <a:rPr lang="en-US" sz="2200" dirty="0" err="1"/>
              <a:t>parrt</a:t>
            </a:r>
            <a:r>
              <a:rPr lang="en-US" sz="2200" dirty="0"/>
              <a:t>/msds689/blob/master/notes/recursion-</a:t>
            </a:r>
            <a:r>
              <a:rPr lang="en-US" sz="2200" dirty="0" err="1"/>
              <a:t>notebook.ipynb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69207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just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  <a:p>
            <a:r>
              <a:rPr lang="en-US" dirty="0"/>
              <a:t>Example: phone tree where each</a:t>
            </a:r>
            <a:br>
              <a:rPr lang="en-US" dirty="0"/>
            </a:br>
            <a:r>
              <a:rPr lang="en-US" dirty="0"/>
              <a:t>person calls k other people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“pauses”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“Recursive leap of faith”</a:t>
            </a:r>
          </a:p>
          <a:p>
            <a:r>
              <a:rPr lang="en-US" dirty="0"/>
              <a:t>You can pretend that you’re calling</a:t>
            </a:r>
            <a:br>
              <a:rPr lang="en-US" dirty="0"/>
            </a:br>
            <a:r>
              <a:rPr lang="en-US" dirty="0"/>
              <a:t>a different function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0020"/>
            <a:ext cx="10515600" cy="462694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T(n) = k + T(n-1) = </a:t>
            </a:r>
            <a:r>
              <a:rPr lang="en-US" dirty="0" err="1"/>
              <a:t>kn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  <a:p>
            <a:r>
              <a:rPr lang="en-US" b="1" dirty="0"/>
              <a:t>Ex</a:t>
            </a:r>
            <a:r>
              <a:rPr lang="en-US" dirty="0"/>
              <a:t>: show it’s O(n)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264388" y="155002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264388" y="285857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B4C12B-8037-414B-96B7-B9FF151531E0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</a:t>
            </a:r>
            <a:r>
              <a:rPr lang="en-US" sz="2400" b="1" dirty="0"/>
              <a:t>two versus one </a:t>
            </a:r>
            <a:r>
              <a:rPr lang="en-US" sz="2400" dirty="0"/>
              <a:t>subproblem!</a:t>
            </a:r>
          </a:p>
          <a:p>
            <a:r>
              <a:rPr lang="en-US" sz="2400" dirty="0"/>
              <a:t>Key idea: recursion traces out a tree of function calls</a:t>
            </a:r>
            <a:br>
              <a:rPr lang="en-US" sz="2400" dirty="0"/>
            </a:br>
            <a:r>
              <a:rPr lang="en-US" sz="2400" dirty="0"/>
              <a:t>(implies recursion is most natural way to walk trees)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ABFD51F-DB74-AE4B-A462-F118C450B4BD}"/>
              </a:ext>
            </a:extLst>
          </p:cNvPr>
          <p:cNvSpPr/>
          <p:nvPr/>
        </p:nvSpPr>
        <p:spPr>
          <a:xfrm>
            <a:off x="3492230" y="4500059"/>
            <a:ext cx="680936" cy="466927"/>
          </a:xfrm>
          <a:prstGeom prst="ellipse">
            <a:avLst/>
          </a:prstGeom>
          <a:noFill/>
          <a:ln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548DBCE-7238-0244-B794-6FBB2215AB57}"/>
              </a:ext>
            </a:extLst>
          </p:cNvPr>
          <p:cNvSpPr/>
          <p:nvPr/>
        </p:nvSpPr>
        <p:spPr>
          <a:xfrm>
            <a:off x="5997538" y="3793815"/>
            <a:ext cx="680936" cy="466927"/>
          </a:xfrm>
          <a:prstGeom prst="ellipse">
            <a:avLst/>
          </a:prstGeom>
          <a:noFill/>
          <a:ln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3611C0E-F051-A846-8A21-98DAFF90B2F2}"/>
              </a:ext>
            </a:extLst>
          </p:cNvPr>
          <p:cNvSpPr/>
          <p:nvPr/>
        </p:nvSpPr>
        <p:spPr>
          <a:xfrm>
            <a:off x="7804035" y="3793815"/>
            <a:ext cx="680936" cy="466927"/>
          </a:xfrm>
          <a:prstGeom prst="ellipse">
            <a:avLst/>
          </a:prstGeom>
          <a:noFill/>
          <a:ln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linear, right?</a:t>
                </a:r>
              </a:p>
              <a:p>
                <a:r>
                  <a:rPr lang="en-US" dirty="0"/>
                  <a:t>BUT, computation of fib(n-1) and fib(n-2) overlap, repeating same redundant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 on my fast mac</a:t>
                </a:r>
              </a:p>
              <a:p>
                <a:r>
                  <a:rPr lang="en-US" dirty="0"/>
                  <a:t>fib(36) takes</a:t>
                </a:r>
              </a:p>
              <a:p>
                <a:r>
                  <a:rPr lang="en-US" dirty="0"/>
                  <a:t>fib(37) takes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FC53BDA-B7B0-E842-8EB3-30CF40C6CDF2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AF98A0-18A6-1547-9ACC-331A448D03C3}"/>
              </a:ext>
            </a:extLst>
          </p:cNvPr>
          <p:cNvSpPr/>
          <p:nvPr/>
        </p:nvSpPr>
        <p:spPr>
          <a:xfrm>
            <a:off x="3149462" y="4577023"/>
            <a:ext cx="9108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9.0s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384783-8CF8-5D45-A519-C89BA4092CF8}"/>
              </a:ext>
            </a:extLst>
          </p:cNvPr>
          <p:cNvSpPr/>
          <p:nvPr/>
        </p:nvSpPr>
        <p:spPr>
          <a:xfrm>
            <a:off x="3149462" y="5131021"/>
            <a:ext cx="11240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16.7s</a:t>
            </a:r>
          </a:p>
        </p:txBody>
      </p:sp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E052-15CD-CB4E-88AE-48FA1B283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734D-0062-9943-A0F5-292EBF824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T(n) for fib()? Try to show it’s exponential.</a:t>
            </a:r>
          </a:p>
          <a:p>
            <a:r>
              <a:rPr lang="en-US" dirty="0"/>
              <a:t>T(n) = k + T(n-1) + T(n-2)</a:t>
            </a:r>
          </a:p>
          <a:p>
            <a:r>
              <a:rPr lang="en-US" dirty="0"/>
              <a:t>T(n) = k + (k + T(n-2) + T(n-3)) + (k + T(n-3) + T(n-4))</a:t>
            </a:r>
          </a:p>
          <a:p>
            <a:r>
              <a:rPr lang="en-US" dirty="0"/>
              <a:t>T(n) = k + (k + (k + T(n-3) + T(n-4)) + (k + T(n-4) + T(n-5))) + (k + (k + T(n-4) + T(n-5)) + (k + T(n-5) + T(n-6)))</a:t>
            </a:r>
          </a:p>
          <a:p>
            <a:r>
              <a:rPr lang="en-US" dirty="0"/>
              <a:t>T(n) = 7k + T(n-3) + 3T(n-4) + 3T(n-5) + T(n-6)</a:t>
            </a:r>
          </a:p>
          <a:p>
            <a:r>
              <a:rPr lang="en-US" dirty="0"/>
              <a:t>Yikes! I don’t see the pattern, do you?</a:t>
            </a:r>
          </a:p>
          <a:p>
            <a:r>
              <a:rPr lang="en-US" dirty="0"/>
              <a:t>Intuition: recursion tree is bushy; height n =&gt; 2^n nodes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C2053-F601-234F-A1F4-84A62E5F8719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365434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4142</TotalTime>
  <Words>2359</Words>
  <Application>Microsoft Macintosh PowerPoint</Application>
  <PresentationFormat>Widescreen</PresentationFormat>
  <Paragraphs>241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Cambria Math</vt:lpstr>
      <vt:lpstr>Monaco</vt:lpstr>
      <vt:lpstr>Office Theme</vt:lpstr>
      <vt:lpstr>Getting a grip on recursion</vt:lpstr>
      <vt:lpstr>PowerPoint Presentation</vt:lpstr>
      <vt:lpstr>Recursion is just delegation</vt:lpstr>
      <vt:lpstr>Recursion is more like startup org chart</vt:lpstr>
      <vt:lpstr>Let’s start with math recurrence relations</vt:lpstr>
      <vt:lpstr>Fibonacci sequence</vt:lpstr>
      <vt:lpstr>Compare fact, fib call trees visually</vt:lpstr>
      <vt:lpstr>How fast is fib(n)?</vt:lpstr>
      <vt:lpstr>Exercise</vt:lpstr>
      <vt:lpstr>Proof by “complete induction”</vt:lpstr>
      <vt:lpstr>Summary: formula for recursive functions (review from MSDS621)</vt:lpstr>
      <vt:lpstr>Recursion at its finest: Divide and conquer</vt:lpstr>
      <vt:lpstr>The nature of divide and conquer alg’s</vt:lpstr>
      <vt:lpstr>Merge sort O(n log n)</vt:lpstr>
      <vt:lpstr>Algorithm is simple but efficient (nlogn)</vt:lpstr>
      <vt:lpstr>Exercise: write pow2(n)</vt:lpstr>
      <vt:lpstr>Can we do pow2 more efficiently?</vt:lpstr>
      <vt:lpstr>Recursion summary</vt:lpstr>
      <vt:lpstr>An Aside: Caching partial results with dynamic programming</vt:lpstr>
      <vt:lpstr>Dynamic programming trades memory for speed</vt:lpstr>
      <vt:lpstr>Example: Use dynamic programming to solve Fibonacci in O(n) not O(k^n)</vt:lpstr>
      <vt:lpstr>Example: use cache with recursive fib()</vt:lpstr>
      <vt:lpstr>Memoized recursive function template</vt:lpstr>
      <vt:lpstr> Check out the recursion notebook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184</cp:revision>
  <cp:lastPrinted>2019-02-08T20:36:44Z</cp:lastPrinted>
  <dcterms:created xsi:type="dcterms:W3CDTF">2019-01-22T18:38:55Z</dcterms:created>
  <dcterms:modified xsi:type="dcterms:W3CDTF">2020-02-05T22:11:28Z</dcterms:modified>
</cp:coreProperties>
</file>

<file path=docProps/thumbnail.jpeg>
</file>